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handoutMasterIdLst>
    <p:handoutMasterId r:id="rId29"/>
  </p:handoutMasterIdLst>
  <p:sldIdLst>
    <p:sldId id="562" r:id="rId5"/>
    <p:sldId id="363" r:id="rId6"/>
    <p:sldId id="456" r:id="rId7"/>
    <p:sldId id="559" r:id="rId8"/>
    <p:sldId id="553" r:id="rId9"/>
    <p:sldId id="554" r:id="rId10"/>
    <p:sldId id="543" r:id="rId11"/>
    <p:sldId id="565" r:id="rId12"/>
    <p:sldId id="563" r:id="rId13"/>
    <p:sldId id="556" r:id="rId14"/>
    <p:sldId id="544" r:id="rId15"/>
    <p:sldId id="548" r:id="rId16"/>
    <p:sldId id="561" r:id="rId17"/>
    <p:sldId id="539" r:id="rId18"/>
    <p:sldId id="460" r:id="rId19"/>
    <p:sldId id="551" r:id="rId20"/>
    <p:sldId id="549" r:id="rId21"/>
    <p:sldId id="555" r:id="rId22"/>
    <p:sldId id="550" r:id="rId23"/>
    <p:sldId id="557" r:id="rId24"/>
    <p:sldId id="558" r:id="rId25"/>
    <p:sldId id="560" r:id="rId26"/>
    <p:sldId id="552" r:id="rId27"/>
    <p:sldId id="56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5.xml"/><Relationship Id="rId1" Type="http://schemas.openxmlformats.org/officeDocument/2006/relationships/video" Target="https://www.youtube.com/embed/WlfKH173PXA?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8.sv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sv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foodista.com/blog/2013/07/09/infographic-10-health-benefits-of-broccoli" TargetMode="External"/><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ideo" Target="https://www.youtube.com/embed/DvV7ZcRVQ4g?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M1XHzcnH6J4"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Nine – BSBESB404 </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Market New Business Ventures</a:t>
            </a:r>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0002"/>
            <a:ext cx="10515600" cy="1325563"/>
          </a:xfrm>
        </p:spPr>
        <p:txBody>
          <a:bodyPr anchor="ctr">
            <a:normAutofit/>
          </a:bodyPr>
          <a:lstStyle/>
          <a:p>
            <a:r>
              <a:rPr lang="en-US" dirty="0"/>
              <a:t>Digital Marketing Tools</a:t>
            </a:r>
            <a:br>
              <a:rPr lang="en-US" dirty="0"/>
            </a:br>
            <a:r>
              <a:rPr lang="en-US" sz="2800" b="1" dirty="0"/>
              <a:t>Keeping track of your leads and customers! </a:t>
            </a:r>
            <a:endParaRPr lang="en-AU" sz="2800" b="1" dirty="0"/>
          </a:p>
        </p:txBody>
      </p:sp>
      <p:pic>
        <p:nvPicPr>
          <p:cNvPr id="6" name="Online Media 5" title="Best 5 FREE Digital Marketing Tools You Need">
            <a:hlinkClick r:id="" action="ppaction://media"/>
            <a:extLst>
              <a:ext uri="{FF2B5EF4-FFF2-40B4-BE49-F238E27FC236}">
                <a16:creationId xmlns:a16="http://schemas.microsoft.com/office/drawing/2014/main" id="{182616EF-5A92-4B9B-A706-BFB26712DCBC}"/>
              </a:ext>
            </a:extLst>
          </p:cNvPr>
          <p:cNvPicPr>
            <a:picLocks noGrp="1" noRot="1" noChangeAspect="1"/>
          </p:cNvPicPr>
          <p:nvPr>
            <p:ph sz="half" idx="2"/>
            <a:videoFile r:link="rId1"/>
          </p:nvPr>
        </p:nvPicPr>
        <p:blipFill>
          <a:blip r:embed="rId3"/>
          <a:stretch>
            <a:fillRect/>
          </a:stretch>
        </p:blipFill>
        <p:spPr>
          <a:xfrm>
            <a:off x="970961" y="1553610"/>
            <a:ext cx="8535745" cy="4823524"/>
          </a:xfrm>
          <a:prstGeom prst="rect">
            <a:avLst/>
          </a:prstGeom>
        </p:spPr>
      </p:pic>
    </p:spTree>
    <p:extLst>
      <p:ext uri="{BB962C8B-B14F-4D97-AF65-F5344CB8AC3E}">
        <p14:creationId xmlns:p14="http://schemas.microsoft.com/office/powerpoint/2010/main" val="290928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812727"/>
            <a:ext cx="9161834" cy="662782"/>
          </a:xfrm>
        </p:spPr>
        <p:txBody>
          <a:bodyPr anchor="ctr">
            <a:normAutofit fontScale="90000"/>
          </a:bodyPr>
          <a:lstStyle/>
          <a:p>
            <a:r>
              <a:rPr lang="en-AU" sz="3100" b="1" dirty="0"/>
              <a:t>Business Plan Activity</a:t>
            </a:r>
            <a:r>
              <a:rPr lang="en-AU" sz="2800" dirty="0"/>
              <a:t>– </a:t>
            </a:r>
            <a:r>
              <a:rPr lang="en-US" sz="2800" dirty="0"/>
              <a:t>Based on your </a:t>
            </a:r>
            <a:r>
              <a:rPr lang="en-US" sz="2800" b="1" i="1" dirty="0"/>
              <a:t>analysis to date </a:t>
            </a:r>
            <a:r>
              <a:rPr lang="en-US" sz="2800" dirty="0"/>
              <a:t>with digital technologies, market research and customer needs: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6009186"/>
            <a:ext cx="10416702" cy="6627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64157"/>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What are you planning for promotional activities?</a:t>
            </a:r>
          </a:p>
          <a:p>
            <a:r>
              <a:rPr lang="en-US" sz="2000" dirty="0"/>
              <a:t>How do you plan to maintain engagement with your clients?</a:t>
            </a:r>
          </a:p>
          <a:p>
            <a:r>
              <a:rPr lang="en-US" sz="2000" dirty="0"/>
              <a:t>How will you monitor and evaluate marketing and promotional activities and performance?</a:t>
            </a:r>
          </a:p>
          <a:p>
            <a:r>
              <a:rPr lang="en-US" sz="2000" dirty="0"/>
              <a:t>How will you aim to correct any performance gaps </a:t>
            </a:r>
            <a:r>
              <a:rPr lang="en-US" sz="2000" dirty="0" err="1"/>
              <a:t>ie</a:t>
            </a:r>
            <a:r>
              <a:rPr lang="en-US" sz="2000" dirty="0"/>
              <a:t>: not achieving your initial plans?</a:t>
            </a:r>
          </a:p>
          <a:p>
            <a:pPr marL="0" indent="0">
              <a:buNone/>
            </a:pPr>
            <a:r>
              <a:rPr lang="en-US" sz="2000" dirty="0"/>
              <a:t>Please consider that this information will be useful to add to you </a:t>
            </a:r>
            <a:r>
              <a:rPr lang="en-US" sz="2000" b="1" dirty="0"/>
              <a:t>Marketing Action Plan </a:t>
            </a:r>
            <a:r>
              <a:rPr lang="en-US" sz="2000" dirty="0"/>
              <a:t>outlined and attached in the Project below.</a:t>
            </a:r>
            <a:endParaRPr lang="en-US" sz="2000" dirty="0">
              <a:solidFill>
                <a:schemeClr val="tx1">
                  <a:alpha val="80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671679"/>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447606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US" sz="2800" dirty="0"/>
              <a:t>How  are  you  going  to  establish  a  competitive  advantage  over  your  competitors?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917553"/>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4701958" y="2413429"/>
            <a:ext cx="4919120"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Consider opportunities for disruption, niche markets, </a:t>
            </a:r>
            <a:r>
              <a:rPr lang="en-US" sz="2400" dirty="0" err="1"/>
              <a:t>specialised</a:t>
            </a:r>
            <a:r>
              <a:rPr lang="en-US" sz="2400" dirty="0"/>
              <a:t> services, new skills, new products, ancillary services, pricing, economies of scale etc.</a:t>
            </a: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4701958" y="1698655"/>
            <a:ext cx="4919120"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pic>
        <p:nvPicPr>
          <p:cNvPr id="15" name="Graphic 14" descr="Cow with solid fill">
            <a:extLst>
              <a:ext uri="{FF2B5EF4-FFF2-40B4-BE49-F238E27FC236}">
                <a16:creationId xmlns:a16="http://schemas.microsoft.com/office/drawing/2014/main" id="{44D3DB99-4F0C-4855-80F0-3A13E382D5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8010" y="1721160"/>
            <a:ext cx="1910398" cy="1910398"/>
          </a:xfrm>
          <a:prstGeom prst="rect">
            <a:avLst/>
          </a:prstGeom>
        </p:spPr>
      </p:pic>
      <p:pic>
        <p:nvPicPr>
          <p:cNvPr id="16" name="Graphic 15" descr="Cow with solid fill">
            <a:extLst>
              <a:ext uri="{FF2B5EF4-FFF2-40B4-BE49-F238E27FC236}">
                <a16:creationId xmlns:a16="http://schemas.microsoft.com/office/drawing/2014/main" id="{79FC036F-E8E4-46C4-92E7-896658D086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81241" y="1625616"/>
            <a:ext cx="1910398" cy="1910398"/>
          </a:xfrm>
          <a:prstGeom prst="rect">
            <a:avLst/>
          </a:prstGeom>
        </p:spPr>
      </p:pic>
      <p:pic>
        <p:nvPicPr>
          <p:cNvPr id="17" name="Graphic 16" descr="Cow with solid fill">
            <a:extLst>
              <a:ext uri="{FF2B5EF4-FFF2-40B4-BE49-F238E27FC236}">
                <a16:creationId xmlns:a16="http://schemas.microsoft.com/office/drawing/2014/main" id="{C5B6FF82-EB68-4FF5-8FE7-85B30B532C9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01706" y="1872363"/>
            <a:ext cx="1910398" cy="1910398"/>
          </a:xfrm>
          <a:prstGeom prst="rect">
            <a:avLst/>
          </a:prstGeom>
        </p:spPr>
      </p:pic>
      <p:pic>
        <p:nvPicPr>
          <p:cNvPr id="18" name="Graphic 17" descr="Cow with solid fill">
            <a:extLst>
              <a:ext uri="{FF2B5EF4-FFF2-40B4-BE49-F238E27FC236}">
                <a16:creationId xmlns:a16="http://schemas.microsoft.com/office/drawing/2014/main" id="{B463CF2A-5EC3-4409-9FF9-D3DF35BEDBC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31115" y="2414413"/>
            <a:ext cx="1910398" cy="1910398"/>
          </a:xfrm>
          <a:prstGeom prst="rect">
            <a:avLst/>
          </a:prstGeom>
        </p:spPr>
      </p:pic>
      <p:pic>
        <p:nvPicPr>
          <p:cNvPr id="19" name="Graphic 18" descr="Cow with solid fill">
            <a:extLst>
              <a:ext uri="{FF2B5EF4-FFF2-40B4-BE49-F238E27FC236}">
                <a16:creationId xmlns:a16="http://schemas.microsoft.com/office/drawing/2014/main" id="{60D68A4C-92CE-47E7-B43B-7F26FA78750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787131" y="2875597"/>
            <a:ext cx="1910398" cy="1910398"/>
          </a:xfrm>
          <a:prstGeom prst="rect">
            <a:avLst/>
          </a:prstGeom>
        </p:spPr>
      </p:pic>
      <p:sp>
        <p:nvSpPr>
          <p:cNvPr id="20" name="TextBox 19">
            <a:extLst>
              <a:ext uri="{FF2B5EF4-FFF2-40B4-BE49-F238E27FC236}">
                <a16:creationId xmlns:a16="http://schemas.microsoft.com/office/drawing/2014/main" id="{69EE79AF-085B-49EE-92FB-C8F382913B1A}"/>
              </a:ext>
            </a:extLst>
          </p:cNvPr>
          <p:cNvSpPr txBox="1"/>
          <p:nvPr/>
        </p:nvSpPr>
        <p:spPr>
          <a:xfrm>
            <a:off x="4701958" y="4313228"/>
            <a:ext cx="7041298" cy="1477328"/>
          </a:xfrm>
          <a:prstGeom prst="rect">
            <a:avLst/>
          </a:prstGeom>
          <a:noFill/>
        </p:spPr>
        <p:txBody>
          <a:bodyPr wrap="square" lIns="91440" tIns="45720" rIns="91440" bIns="45720" rtlCol="0" anchor="t">
            <a:spAutoFit/>
          </a:bodyPr>
          <a:lstStyle/>
          <a:p>
            <a:r>
              <a:rPr lang="en-AU" dirty="0"/>
              <a:t>Be a “Purple Cow”! Stand out from the crowd by daring to do things differently. </a:t>
            </a:r>
          </a:p>
          <a:p>
            <a:endParaRPr lang="en-AU" dirty="0"/>
          </a:p>
          <a:p>
            <a:r>
              <a:rPr lang="en-AU" dirty="0"/>
              <a:t>(Purple Cow is also a term invented by best-selling marketing author:</a:t>
            </a:r>
          </a:p>
          <a:p>
            <a:r>
              <a:rPr lang="en-AU" dirty="0"/>
              <a:t>Seth Godin.)</a:t>
            </a:r>
          </a:p>
        </p:txBody>
      </p:sp>
      <p:pic>
        <p:nvPicPr>
          <p:cNvPr id="14" name="Graphic 13" descr="Cow with solid fill">
            <a:extLst>
              <a:ext uri="{FF2B5EF4-FFF2-40B4-BE49-F238E27FC236}">
                <a16:creationId xmlns:a16="http://schemas.microsoft.com/office/drawing/2014/main" id="{C1F5DBD2-0FE7-4A17-8032-33D7EBEFD37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5754" y="3717689"/>
            <a:ext cx="3086350" cy="3086350"/>
          </a:xfrm>
          <a:prstGeom prst="rect">
            <a:avLst/>
          </a:prstGeom>
          <a:scene3d>
            <a:camera prst="orthographicFront">
              <a:rot lat="0" lon="9900000" rev="0"/>
            </a:camera>
            <a:lightRig rig="threePt" dir="t"/>
          </a:scene3d>
        </p:spPr>
      </p:pic>
    </p:spTree>
    <p:extLst>
      <p:ext uri="{BB962C8B-B14F-4D97-AF65-F5344CB8AC3E}">
        <p14:creationId xmlns:p14="http://schemas.microsoft.com/office/powerpoint/2010/main" val="2128972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770BF-9751-40B6-B902-854071FA5760}"/>
              </a:ext>
            </a:extLst>
          </p:cNvPr>
          <p:cNvSpPr>
            <a:spLocks noGrp="1"/>
          </p:cNvSpPr>
          <p:nvPr>
            <p:ph type="title"/>
          </p:nvPr>
        </p:nvSpPr>
        <p:spPr/>
        <p:txBody>
          <a:bodyPr/>
          <a:lstStyle/>
          <a:p>
            <a:r>
              <a:rPr lang="en-US" dirty="0"/>
              <a:t>Competitor Advantage</a:t>
            </a:r>
            <a:endParaRPr lang="en-AU" dirty="0"/>
          </a:p>
        </p:txBody>
      </p:sp>
      <p:sp>
        <p:nvSpPr>
          <p:cNvPr id="4" name="Text Placeholder 3">
            <a:extLst>
              <a:ext uri="{FF2B5EF4-FFF2-40B4-BE49-F238E27FC236}">
                <a16:creationId xmlns:a16="http://schemas.microsoft.com/office/drawing/2014/main" id="{85C3D23C-4450-43E1-8E23-B205C1DB3E97}"/>
              </a:ext>
            </a:extLst>
          </p:cNvPr>
          <p:cNvSpPr>
            <a:spLocks noGrp="1"/>
          </p:cNvSpPr>
          <p:nvPr>
            <p:ph type="body" sz="half" idx="2"/>
          </p:nvPr>
        </p:nvSpPr>
        <p:spPr/>
        <p:txBody>
          <a:bodyPr>
            <a:normAutofit/>
          </a:bodyPr>
          <a:lstStyle/>
          <a:p>
            <a:r>
              <a:rPr lang="en-US" sz="2000" dirty="0"/>
              <a:t>It is all about the balance between:</a:t>
            </a:r>
          </a:p>
          <a:p>
            <a:pPr marL="342900" indent="-342900">
              <a:buFont typeface="+mj-lt"/>
              <a:buAutoNum type="arabicPeriod"/>
            </a:pPr>
            <a:r>
              <a:rPr lang="en-US" sz="2000" dirty="0"/>
              <a:t>Quality</a:t>
            </a:r>
          </a:p>
          <a:p>
            <a:pPr marL="342900" indent="-342900">
              <a:buFont typeface="+mj-lt"/>
              <a:buAutoNum type="arabicPeriod"/>
            </a:pPr>
            <a:r>
              <a:rPr lang="en-US" sz="2000" dirty="0"/>
              <a:t>Price</a:t>
            </a:r>
          </a:p>
          <a:p>
            <a:pPr marL="342900" indent="-342900">
              <a:buFont typeface="+mj-lt"/>
              <a:buAutoNum type="arabicPeriod"/>
            </a:pPr>
            <a:r>
              <a:rPr lang="en-US" sz="2000" dirty="0"/>
              <a:t>Speed</a:t>
            </a:r>
          </a:p>
          <a:p>
            <a:endParaRPr lang="en-US" sz="2000" dirty="0"/>
          </a:p>
          <a:p>
            <a:r>
              <a:rPr lang="en-US" sz="2000" dirty="0"/>
              <a:t>Are your competitors: </a:t>
            </a:r>
          </a:p>
          <a:p>
            <a:pPr marL="285750" indent="-285750">
              <a:buFont typeface="Arial" panose="020B0604020202020204" pitchFamily="34" charset="0"/>
              <a:buChar char="•"/>
            </a:pPr>
            <a:r>
              <a:rPr lang="en-US" sz="2000" dirty="0"/>
              <a:t>Cheap and Fast, but not good? </a:t>
            </a:r>
          </a:p>
          <a:p>
            <a:pPr marL="285750" indent="-285750">
              <a:buFont typeface="Arial" panose="020B0604020202020204" pitchFamily="34" charset="0"/>
              <a:buChar char="•"/>
            </a:pPr>
            <a:r>
              <a:rPr lang="en-US" sz="2000" dirty="0"/>
              <a:t>Good and Fast, but not cheap? </a:t>
            </a:r>
          </a:p>
          <a:p>
            <a:pPr marL="285750" indent="-285750">
              <a:buFont typeface="Arial" panose="020B0604020202020204" pitchFamily="34" charset="0"/>
              <a:buChar char="•"/>
            </a:pPr>
            <a:r>
              <a:rPr lang="en-US" sz="2000" dirty="0"/>
              <a:t>Good and Cheap, but not fast?</a:t>
            </a:r>
            <a:endParaRPr lang="en-AU" sz="2000" dirty="0"/>
          </a:p>
        </p:txBody>
      </p:sp>
      <p:pic>
        <p:nvPicPr>
          <p:cNvPr id="5" name="Picture 2" descr="Fast, Good, or Cheap? You Can&amp;#39;t Have All Three. Choose Wisely.">
            <a:extLst>
              <a:ext uri="{FF2B5EF4-FFF2-40B4-BE49-F238E27FC236}">
                <a16:creationId xmlns:a16="http://schemas.microsoft.com/office/drawing/2014/main" id="{4A94B3C7-E5C9-4E0C-ADEC-CAFF2363387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491" b="7491"/>
          <a:stretch>
            <a:fillRect/>
          </a:stretch>
        </p:blipFill>
        <p:spPr bwMode="auto">
          <a:xfrm>
            <a:off x="5183188" y="987425"/>
            <a:ext cx="6172200" cy="48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408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p:txBody>
          <a:bodyPr anchor="ctr">
            <a:normAutofit/>
          </a:bodyPr>
          <a:lstStyle/>
          <a:p>
            <a:pPr marL="0" indent="0">
              <a:buNone/>
            </a:pPr>
            <a:r>
              <a:rPr lang="en-US" dirty="0"/>
              <a:t>How are you going to implement these marketing strategies?</a:t>
            </a:r>
          </a:p>
        </p:txBody>
      </p:sp>
      <p:sp>
        <p:nvSpPr>
          <p:cNvPr id="3" name="Text Placeholder 2">
            <a:extLst>
              <a:ext uri="{FF2B5EF4-FFF2-40B4-BE49-F238E27FC236}">
                <a16:creationId xmlns:a16="http://schemas.microsoft.com/office/drawing/2014/main" id="{58A9CCC6-767F-4724-A17D-999F4F331C92}"/>
              </a:ext>
            </a:extLst>
          </p:cNvPr>
          <p:cNvSpPr>
            <a:spLocks noGrp="1"/>
          </p:cNvSpPr>
          <p:nvPr>
            <p:ph type="body" idx="1"/>
          </p:nvPr>
        </p:nvSpPr>
        <p:spPr/>
        <p:txBody>
          <a:bodyPr/>
          <a:lstStyle/>
          <a:p>
            <a:r>
              <a:rPr lang="en-US" dirty="0"/>
              <a:t>Do it yourself?</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sz="half" idx="2"/>
          </p:nvPr>
        </p:nvSpPr>
        <p:spPr/>
        <p:txBody>
          <a:bodyPr>
            <a:normAutofit/>
          </a:bodyPr>
          <a:lstStyle/>
          <a:p>
            <a:r>
              <a:rPr lang="en-US" dirty="0"/>
              <a:t>Do you have the time, money and knowledge to do this (all) yourself?</a:t>
            </a:r>
          </a:p>
          <a:p>
            <a:r>
              <a:rPr lang="en-US" dirty="0"/>
              <a:t>Would it be cost-effective to do it yourself?</a:t>
            </a:r>
          </a:p>
          <a:p>
            <a:r>
              <a:rPr lang="en-US" dirty="0"/>
              <a:t>How do you calculate that?</a:t>
            </a:r>
          </a:p>
        </p:txBody>
      </p:sp>
      <p:sp>
        <p:nvSpPr>
          <p:cNvPr id="4" name="Text Placeholder 3">
            <a:extLst>
              <a:ext uri="{FF2B5EF4-FFF2-40B4-BE49-F238E27FC236}">
                <a16:creationId xmlns:a16="http://schemas.microsoft.com/office/drawing/2014/main" id="{0B2488EB-D177-4B66-A5D5-F77A443B8275}"/>
              </a:ext>
            </a:extLst>
          </p:cNvPr>
          <p:cNvSpPr>
            <a:spLocks noGrp="1"/>
          </p:cNvSpPr>
          <p:nvPr>
            <p:ph type="body" sz="quarter" idx="3"/>
          </p:nvPr>
        </p:nvSpPr>
        <p:spPr/>
        <p:txBody>
          <a:bodyPr/>
          <a:lstStyle/>
          <a:p>
            <a:r>
              <a:rPr lang="en-US" dirty="0"/>
              <a:t>Hiring staff or freelancers?</a:t>
            </a:r>
            <a:endParaRPr lang="en-AU" dirty="0"/>
          </a:p>
        </p:txBody>
      </p:sp>
      <p:sp>
        <p:nvSpPr>
          <p:cNvPr id="5" name="Content Placeholder 4">
            <a:extLst>
              <a:ext uri="{FF2B5EF4-FFF2-40B4-BE49-F238E27FC236}">
                <a16:creationId xmlns:a16="http://schemas.microsoft.com/office/drawing/2014/main" id="{5E61D3CC-40F3-4382-A83D-DB99B3C3B48B}"/>
              </a:ext>
            </a:extLst>
          </p:cNvPr>
          <p:cNvSpPr>
            <a:spLocks noGrp="1"/>
          </p:cNvSpPr>
          <p:nvPr>
            <p:ph sz="quarter" idx="4"/>
          </p:nvPr>
        </p:nvSpPr>
        <p:spPr/>
        <p:txBody>
          <a:bodyPr/>
          <a:lstStyle/>
          <a:p>
            <a:r>
              <a:rPr lang="en-US" dirty="0"/>
              <a:t>Who do you need to hire?</a:t>
            </a:r>
          </a:p>
          <a:p>
            <a:r>
              <a:rPr lang="en-US" dirty="0"/>
              <a:t>Have you defined exactly what you need?</a:t>
            </a:r>
          </a:p>
          <a:p>
            <a:r>
              <a:rPr lang="en-US" dirty="0"/>
              <a:t>What would it cost to hire a freelancer?</a:t>
            </a:r>
          </a:p>
          <a:p>
            <a:r>
              <a:rPr lang="en-US" dirty="0"/>
              <a:t>What are the hidden costs?</a:t>
            </a:r>
            <a:endParaRPr lang="en-AU" dirty="0"/>
          </a:p>
        </p:txBody>
      </p:sp>
    </p:spTree>
    <p:extLst>
      <p:ext uri="{BB962C8B-B14F-4D97-AF65-F5344CB8AC3E}">
        <p14:creationId xmlns:p14="http://schemas.microsoft.com/office/powerpoint/2010/main" val="4151095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365125"/>
            <a:ext cx="10515600" cy="1325563"/>
          </a:xfrm>
        </p:spPr>
        <p:txBody>
          <a:bodyPr anchor="ctr">
            <a:normAutofit/>
          </a:bodyPr>
          <a:lstStyle/>
          <a:p>
            <a:r>
              <a:rPr lang="en-AU" dirty="0"/>
              <a:t>Unit 2 – </a:t>
            </a:r>
            <a:r>
              <a:rPr lang="en-US" dirty="0"/>
              <a:t>Establish marketing mix for the business venture</a:t>
            </a:r>
            <a:endParaRPr lang="en-AU" dirty="0"/>
          </a:p>
        </p:txBody>
      </p:sp>
      <p:pic>
        <p:nvPicPr>
          <p:cNvPr id="4" name="Picture 3">
            <a:extLst>
              <a:ext uri="{FF2B5EF4-FFF2-40B4-BE49-F238E27FC236}">
                <a16:creationId xmlns:a16="http://schemas.microsoft.com/office/drawing/2014/main" id="{A928F4B7-A55E-4070-86C2-BD37A482C5C4}"/>
              </a:ext>
            </a:extLst>
          </p:cNvPr>
          <p:cNvPicPr>
            <a:picLocks noChangeAspect="1"/>
          </p:cNvPicPr>
          <p:nvPr/>
        </p:nvPicPr>
        <p:blipFill>
          <a:blip r:embed="rId2"/>
          <a:stretch>
            <a:fillRect/>
          </a:stretch>
        </p:blipFill>
        <p:spPr>
          <a:xfrm>
            <a:off x="838200" y="2200688"/>
            <a:ext cx="5181600" cy="3601212"/>
          </a:xfrm>
          <a:prstGeom prst="rect">
            <a:avLst/>
          </a:prstGeom>
          <a:noFill/>
        </p:spPr>
      </p:pic>
      <p:sp>
        <p:nvSpPr>
          <p:cNvPr id="8" name="Text Placeholder 2">
            <a:extLst>
              <a:ext uri="{FF2B5EF4-FFF2-40B4-BE49-F238E27FC236}">
                <a16:creationId xmlns:a16="http://schemas.microsoft.com/office/drawing/2014/main" id="{88C708D1-AFAB-464B-9506-6A67E298903A}"/>
              </a:ext>
            </a:extLst>
          </p:cNvPr>
          <p:cNvSpPr>
            <a:spLocks noGrp="1"/>
          </p:cNvSpPr>
          <p:nvPr>
            <p:ph sz="half" idx="2"/>
          </p:nvPr>
        </p:nvSpPr>
        <p:spPr>
          <a:xfrm>
            <a:off x="6172200" y="1825625"/>
            <a:ext cx="5181600" cy="4351338"/>
          </a:xfrm>
        </p:spPr>
        <p:txBody>
          <a:bodyPr>
            <a:normAutofit/>
          </a:bodyPr>
          <a:lstStyle/>
          <a:p>
            <a:pPr marL="0" indent="0">
              <a:buNone/>
            </a:pPr>
            <a:r>
              <a:rPr lang="en-US" sz="2600" b="1" dirty="0"/>
              <a:t>What is a marketing mix?</a:t>
            </a:r>
          </a:p>
          <a:p>
            <a:pPr marL="0" indent="0">
              <a:buNone/>
            </a:pPr>
            <a:r>
              <a:rPr lang="en-US" sz="2600" b="1" i="0" dirty="0">
                <a:effectLst/>
              </a:rPr>
              <a:t>Definition: </a:t>
            </a:r>
            <a:r>
              <a:rPr lang="en-US" sz="2600" b="0" i="0" dirty="0">
                <a:effectLst/>
              </a:rPr>
              <a:t>The marketing mix refers to the set of actions, or tactics, </a:t>
            </a:r>
            <a:r>
              <a:rPr lang="en-US" sz="2600" b="1" i="0" dirty="0">
                <a:effectLst/>
              </a:rPr>
              <a:t>that a company uses to promote its brand or product in the market</a:t>
            </a:r>
            <a:r>
              <a:rPr lang="en-US" sz="2600" b="0" i="0" dirty="0">
                <a:effectLst/>
              </a:rPr>
              <a:t>. </a:t>
            </a:r>
          </a:p>
          <a:p>
            <a:pPr marL="0" indent="0">
              <a:buNone/>
            </a:pPr>
            <a:r>
              <a:rPr lang="en-US" sz="2600" b="0" i="0" dirty="0">
                <a:effectLst/>
              </a:rPr>
              <a:t>The 4Ps make up a typical marketing mix - </a:t>
            </a:r>
            <a:r>
              <a:rPr lang="en-US" sz="2600" b="1" i="0" dirty="0">
                <a:effectLst/>
              </a:rPr>
              <a:t>Price, Product, Promotion and Place</a:t>
            </a:r>
            <a:r>
              <a:rPr lang="en-US" sz="2600" b="0" i="0" dirty="0">
                <a:effectLst/>
              </a:rPr>
              <a:t>. ... Pricing can also be used a demarcation, to differentiate and enhance the image of a product.</a:t>
            </a:r>
            <a:endParaRPr lang="en-US" sz="2600" dirty="0"/>
          </a:p>
        </p:txBody>
      </p:sp>
    </p:spTree>
    <p:extLst>
      <p:ext uri="{BB962C8B-B14F-4D97-AF65-F5344CB8AC3E}">
        <p14:creationId xmlns:p14="http://schemas.microsoft.com/office/powerpoint/2010/main" val="3675634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4 – Evaluate marketing performance</a:t>
            </a:r>
          </a:p>
        </p:txBody>
      </p:sp>
      <p:pic>
        <p:nvPicPr>
          <p:cNvPr id="9" name="Picture 2" descr="Guide to Testing Requirements: Main Criteria, Features, and Risks ...">
            <a:extLst>
              <a:ext uri="{FF2B5EF4-FFF2-40B4-BE49-F238E27FC236}">
                <a16:creationId xmlns:a16="http://schemas.microsoft.com/office/drawing/2014/main" id="{F0450089-EA83-494F-9757-60D7F42CEB7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842" r="24929"/>
          <a:stretch/>
        </p:blipFill>
        <p:spPr bwMode="auto">
          <a:xfrm>
            <a:off x="1538362" y="1825625"/>
            <a:ext cx="3781275" cy="4351338"/>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88C708D1-AFAB-464B-9506-6A67E298903A}"/>
              </a:ext>
            </a:extLst>
          </p:cNvPr>
          <p:cNvSpPr>
            <a:spLocks noGrp="1"/>
          </p:cNvSpPr>
          <p:nvPr>
            <p:ph sz="half" idx="2"/>
          </p:nvPr>
        </p:nvSpPr>
        <p:spPr>
          <a:xfrm>
            <a:off x="6172200" y="1825625"/>
            <a:ext cx="5181600" cy="4351338"/>
          </a:xfrm>
        </p:spPr>
        <p:txBody>
          <a:bodyPr>
            <a:normAutofit/>
          </a:bodyPr>
          <a:lstStyle/>
          <a:p>
            <a:pPr marL="0" indent="0">
              <a:buNone/>
            </a:pPr>
            <a:r>
              <a:rPr lang="en-US" dirty="0"/>
              <a:t>How to keep track of the performance of your marketing strategy?</a:t>
            </a:r>
          </a:p>
          <a:p>
            <a:r>
              <a:rPr lang="en-US" dirty="0"/>
              <a:t>Goals – Objectives – Tasks</a:t>
            </a:r>
          </a:p>
          <a:p>
            <a:r>
              <a:rPr lang="en-US" dirty="0"/>
              <a:t>Measuring the essentials (ROI)</a:t>
            </a:r>
          </a:p>
          <a:p>
            <a:r>
              <a:rPr lang="en-US" dirty="0"/>
              <a:t>Measuring the performance (KPI)</a:t>
            </a:r>
          </a:p>
        </p:txBody>
      </p:sp>
    </p:spTree>
    <p:extLst>
      <p:ext uri="{BB962C8B-B14F-4D97-AF65-F5344CB8AC3E}">
        <p14:creationId xmlns:p14="http://schemas.microsoft.com/office/powerpoint/2010/main" val="291706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  </a:t>
            </a:r>
            <a:r>
              <a:rPr lang="en-AU" sz="2800" dirty="0"/>
              <a:t>– </a:t>
            </a:r>
            <a:r>
              <a:rPr lang="en-US" sz="2800" dirty="0"/>
              <a:t>How  do  you  plan  to  manage  or  monitor  the  following  areas  of  the  business?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036503"/>
            <a:ext cx="9938370" cy="1473756"/>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73954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633442"/>
            <a:ext cx="7893394" cy="293269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Analysing</a:t>
            </a:r>
            <a:r>
              <a:rPr lang="en-US" sz="3200" dirty="0"/>
              <a:t>  costs  and benefits of marketing strategies (How much did your marketing cost? How much did you earn? Did the cost of marketing justify the income?)</a:t>
            </a:r>
          </a:p>
          <a:p>
            <a:r>
              <a:rPr lang="en-US" sz="3200" dirty="0"/>
              <a:t>Monitoring customer satisfaction (How do you measure customer satisfaction?)</a:t>
            </a:r>
          </a:p>
          <a:p>
            <a:r>
              <a:rPr lang="en-US" sz="3200" dirty="0"/>
              <a:t>Conducting market analysis and ongoing research (How many customers are there in your area who are willing to buy your product or service at the price you need to charge?) </a:t>
            </a:r>
          </a:p>
          <a:p>
            <a:pPr marL="0" indent="0">
              <a:buNone/>
            </a:pP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883110"/>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1357826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US" dirty="0"/>
              <a:t>Features and Benefits</a:t>
            </a:r>
            <a:endParaRPr lang="en-AU" dirty="0"/>
          </a:p>
        </p:txBody>
      </p:sp>
      <p:sp>
        <p:nvSpPr>
          <p:cNvPr id="6" name="TextBox 5">
            <a:extLst>
              <a:ext uri="{FF2B5EF4-FFF2-40B4-BE49-F238E27FC236}">
                <a16:creationId xmlns:a16="http://schemas.microsoft.com/office/drawing/2014/main" id="{C6503FD7-3544-4195-9083-14354A76FD5B}"/>
              </a:ext>
            </a:extLst>
          </p:cNvPr>
          <p:cNvSpPr txBox="1"/>
          <p:nvPr/>
        </p:nvSpPr>
        <p:spPr>
          <a:xfrm>
            <a:off x="838200" y="1825625"/>
            <a:ext cx="5181600" cy="4351338"/>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b="1" dirty="0"/>
              <a:t>Features</a:t>
            </a:r>
            <a:r>
              <a:rPr lang="en-US" dirty="0"/>
              <a:t> are the actual characteristics and capabilities of your product.</a:t>
            </a:r>
            <a:br>
              <a:rPr lang="en-US" dirty="0"/>
            </a:br>
            <a:endParaRPr lang="en-US" dirty="0"/>
          </a:p>
          <a:p>
            <a:pPr indent="-228600">
              <a:lnSpc>
                <a:spcPct val="90000"/>
              </a:lnSpc>
              <a:spcAft>
                <a:spcPts val="600"/>
              </a:spcAft>
              <a:buFont typeface="Arial" panose="020B0604020202020204" pitchFamily="34" charset="0"/>
              <a:buChar char="•"/>
            </a:pPr>
            <a:r>
              <a:rPr lang="en-US" b="1" dirty="0"/>
              <a:t>Benefits</a:t>
            </a:r>
            <a:r>
              <a:rPr lang="en-US" dirty="0"/>
              <a:t> are how these features provide value to your customers. For example, a digital camera’s features might include megapixels, lens type, and memory card size, but its benefit would be the ability to capture action shots without motion blur.</a:t>
            </a:r>
          </a:p>
          <a:p>
            <a:pPr>
              <a:lnSpc>
                <a:spcPct val="90000"/>
              </a:lnSpc>
              <a:spcAft>
                <a:spcPts val="600"/>
              </a:spcAft>
            </a:pPr>
            <a:endParaRPr lang="en-US" dirty="0"/>
          </a:p>
          <a:p>
            <a:pPr>
              <a:lnSpc>
                <a:spcPct val="90000"/>
              </a:lnSpc>
              <a:spcAft>
                <a:spcPts val="600"/>
              </a:spcAft>
            </a:pPr>
            <a:r>
              <a:rPr lang="en-US" dirty="0" err="1"/>
              <a:t>Analyse</a:t>
            </a:r>
            <a:r>
              <a:rPr lang="en-US" dirty="0"/>
              <a:t> your offerings to make sure you understand your features and benefits and can leverage both in marketing.</a:t>
            </a:r>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r>
              <a:rPr lang="en-US" dirty="0"/>
              <a:t>In most cases, people care more about the benefits than about the features and specifications (unless your customer “persona” is technically minded.)</a:t>
            </a:r>
          </a:p>
        </p:txBody>
      </p:sp>
      <p:pic>
        <p:nvPicPr>
          <p:cNvPr id="12" name="Picture 2" descr="Turn Any FEATURE Statement Into a BENEFIT Statement - ROI Alliance">
            <a:extLst>
              <a:ext uri="{FF2B5EF4-FFF2-40B4-BE49-F238E27FC236}">
                <a16:creationId xmlns:a16="http://schemas.microsoft.com/office/drawing/2014/main" id="{839ED308-86B2-4C8F-B374-FBABEAAA30A4}"/>
              </a:ext>
            </a:extLst>
          </p:cNvPr>
          <p:cNvPicPr>
            <a:picLocks noChangeAspect="1" noChangeArrowheads="1"/>
          </p:cNvPicPr>
          <p:nvPr/>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5582" r="9387" b="3"/>
          <a:stretch/>
        </p:blipFill>
        <p:spPr bwMode="auto">
          <a:xfrm>
            <a:off x="6172202" y="1611984"/>
            <a:ext cx="5384084" cy="456497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339696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2800" dirty="0"/>
              <a:t>– </a:t>
            </a:r>
            <a:r>
              <a:rPr lang="en-US" sz="2800" dirty="0"/>
              <a:t>What are the features and benefits of your products and/or services?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are some of the </a:t>
            </a:r>
            <a:r>
              <a:rPr lang="en-US" sz="2400" b="1" dirty="0"/>
              <a:t>features</a:t>
            </a:r>
            <a:r>
              <a:rPr lang="en-US" sz="2400" dirty="0"/>
              <a:t> of your product or service?</a:t>
            </a:r>
          </a:p>
          <a:p>
            <a:r>
              <a:rPr lang="en-US" sz="2400" dirty="0"/>
              <a:t>What are some of the </a:t>
            </a:r>
            <a:r>
              <a:rPr lang="en-US" sz="2400" b="1" dirty="0"/>
              <a:t>benefits</a:t>
            </a:r>
            <a:r>
              <a:rPr lang="en-US" sz="2400" dirty="0"/>
              <a:t> of your product or service?</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254253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Develop marketing strategies for business venture</a:t>
            </a:r>
          </a:p>
          <a:p>
            <a:pPr lvl="0"/>
            <a:r>
              <a:rPr lang="en-AU" dirty="0"/>
              <a:t>Establish marketing mix for the business venture</a:t>
            </a:r>
          </a:p>
          <a:p>
            <a:pPr lvl="0"/>
            <a:r>
              <a:rPr lang="en-AU" dirty="0"/>
              <a:t>Implement marketing strategies</a:t>
            </a:r>
          </a:p>
          <a:p>
            <a:pPr lvl="0"/>
            <a:r>
              <a:rPr lang="en-AU" dirty="0"/>
              <a:t>Evaluate marketing performance</a:t>
            </a:r>
          </a:p>
          <a:p>
            <a:endParaRPr lang="en-AU" dirty="0"/>
          </a:p>
        </p:txBody>
      </p:sp>
      <p:sp>
        <p:nvSpPr>
          <p:cNvPr id="5" name="TextBox 4">
            <a:extLst>
              <a:ext uri="{FF2B5EF4-FFF2-40B4-BE49-F238E27FC236}">
                <a16:creationId xmlns:a16="http://schemas.microsoft.com/office/drawing/2014/main" id="{0C590ED4-2C2D-45FC-99DE-077A8EC48774}"/>
              </a:ext>
            </a:extLst>
          </p:cNvPr>
          <p:cNvSpPr txBox="1"/>
          <p:nvPr/>
        </p:nvSpPr>
        <p:spPr>
          <a:xfrm>
            <a:off x="838199" y="4839820"/>
            <a:ext cx="6957767" cy="369332"/>
          </a:xfrm>
          <a:prstGeom prst="rect">
            <a:avLst/>
          </a:prstGeom>
          <a:noFill/>
        </p:spPr>
        <p:txBody>
          <a:bodyPr wrap="square">
            <a:spAutoFit/>
          </a:bodyPr>
          <a:lstStyle/>
          <a:p>
            <a:pPr marL="0" lvl="0" indent="0">
              <a:buNone/>
            </a:pPr>
            <a:r>
              <a:rPr lang="en-AU" dirty="0">
                <a:highlight>
                  <a:srgbClr val="BFE4B5"/>
                </a:highlight>
              </a:rPr>
              <a:t>Please download and open your Marketing Plan Template from Canvas!</a:t>
            </a:r>
          </a:p>
        </p:txBody>
      </p:sp>
    </p:spTree>
    <p:extLst>
      <p:ext uri="{BB962C8B-B14F-4D97-AF65-F5344CB8AC3E}">
        <p14:creationId xmlns:p14="http://schemas.microsoft.com/office/powerpoint/2010/main" val="3705185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US" dirty="0"/>
              <a:t>Benefit Statement</a:t>
            </a:r>
            <a:endParaRPr lang="en-AU" dirty="0"/>
          </a:p>
        </p:txBody>
      </p:sp>
      <p:sp>
        <p:nvSpPr>
          <p:cNvPr id="6" name="TextBox 5">
            <a:extLst>
              <a:ext uri="{FF2B5EF4-FFF2-40B4-BE49-F238E27FC236}">
                <a16:creationId xmlns:a16="http://schemas.microsoft.com/office/drawing/2014/main" id="{C6503FD7-3544-4195-9083-14354A76FD5B}"/>
              </a:ext>
            </a:extLst>
          </p:cNvPr>
          <p:cNvSpPr txBox="1"/>
          <p:nvPr/>
        </p:nvSpPr>
        <p:spPr>
          <a:xfrm>
            <a:off x="838200" y="1825625"/>
            <a:ext cx="5181600" cy="4351338"/>
          </a:xfrm>
          <a:prstGeom prst="rect">
            <a:avLst/>
          </a:prstGeom>
        </p:spPr>
        <p:txBody>
          <a:bodyPr vert="horz" lIns="91440" tIns="45720" rIns="91440" bIns="45720" rtlCol="0">
            <a:normAutofit/>
          </a:bodyPr>
          <a:lstStyle/>
          <a:p>
            <a:pPr marL="0" indent="-228600">
              <a:lnSpc>
                <a:spcPct val="90000"/>
              </a:lnSpc>
              <a:spcAft>
                <a:spcPts val="600"/>
              </a:spcAft>
              <a:buFont typeface="Arial" panose="020B0604020202020204" pitchFamily="34" charset="0"/>
              <a:buChar char="•"/>
            </a:pPr>
            <a:r>
              <a:rPr lang="en-US"/>
              <a:t>From the information you gathered from the previous activity, craft a benefit statement for your product/service. Don’t forget to include the WHY, WHAT and  HOW</a:t>
            </a:r>
          </a:p>
          <a:p>
            <a:pPr marL="0" indent="-228600">
              <a:lnSpc>
                <a:spcPct val="90000"/>
              </a:lnSpc>
              <a:spcAft>
                <a:spcPts val="600"/>
              </a:spcAft>
              <a:buFont typeface="Arial" panose="020B0604020202020204" pitchFamily="34" charset="0"/>
              <a:buChar char="•"/>
            </a:pPr>
            <a:r>
              <a:rPr lang="en-US"/>
              <a:t>Here’s an example:</a:t>
            </a:r>
          </a:p>
          <a:p>
            <a:pPr indent="-228600">
              <a:lnSpc>
                <a:spcPct val="90000"/>
              </a:lnSpc>
              <a:spcAft>
                <a:spcPts val="600"/>
              </a:spcAft>
              <a:buFont typeface="Arial" panose="020B0604020202020204" pitchFamily="34" charset="0"/>
              <a:buChar char="•"/>
            </a:pPr>
            <a:r>
              <a:rPr lang="en-US" b="1"/>
              <a:t>WHY:  </a:t>
            </a:r>
            <a:r>
              <a:rPr lang="en-US"/>
              <a:t>We care about your memories because we at Picture Perfect Photography understand that memories are priceless.  </a:t>
            </a:r>
          </a:p>
          <a:p>
            <a:pPr indent="-228600">
              <a:lnSpc>
                <a:spcPct val="90000"/>
              </a:lnSpc>
              <a:spcAft>
                <a:spcPts val="600"/>
              </a:spcAft>
              <a:buFont typeface="Arial" panose="020B0604020202020204" pitchFamily="34" charset="0"/>
              <a:buChar char="•"/>
            </a:pPr>
            <a:r>
              <a:rPr lang="en-US" b="1"/>
              <a:t>WHAT: </a:t>
            </a:r>
            <a:r>
              <a:rPr lang="en-US"/>
              <a:t>We capture and preserve your cherished family memories for generations to come. </a:t>
            </a:r>
          </a:p>
          <a:p>
            <a:pPr indent="-228600">
              <a:lnSpc>
                <a:spcPct val="90000"/>
              </a:lnSpc>
              <a:spcAft>
                <a:spcPts val="600"/>
              </a:spcAft>
              <a:buFont typeface="Arial" panose="020B0604020202020204" pitchFamily="34" charset="0"/>
              <a:buChar char="•"/>
            </a:pPr>
            <a:r>
              <a:rPr lang="en-US" b="1"/>
              <a:t>HOW: </a:t>
            </a:r>
            <a:r>
              <a:rPr lang="en-US"/>
              <a:t>We print on archival canvas so your portraits will stand the test of time and become cherished heirlooms.”</a:t>
            </a:r>
          </a:p>
          <a:p>
            <a:pPr marL="0" indent="-228600">
              <a:lnSpc>
                <a:spcPct val="90000"/>
              </a:lnSpc>
              <a:spcAft>
                <a:spcPts val="600"/>
              </a:spcAft>
              <a:buFont typeface="Arial" panose="020B0604020202020204" pitchFamily="34" charset="0"/>
              <a:buChar char="•"/>
            </a:pPr>
            <a:endParaRPr lang="en-AU" b="1" i="1"/>
          </a:p>
          <a:p>
            <a:pPr marL="0" indent="-228600">
              <a:lnSpc>
                <a:spcPct val="90000"/>
              </a:lnSpc>
              <a:spcAft>
                <a:spcPts val="600"/>
              </a:spcAft>
              <a:buFont typeface="Arial" panose="020B0604020202020204" pitchFamily="34" charset="0"/>
              <a:buChar char="•"/>
            </a:pPr>
            <a:r>
              <a:rPr lang="en-AU" b="1" i="1"/>
              <a:t>*CREATE YOUR OWN STATEMENT NOW*</a:t>
            </a:r>
          </a:p>
        </p:txBody>
      </p:sp>
      <p:pic>
        <p:nvPicPr>
          <p:cNvPr id="8" name="Picture 7" descr="Text&#10;&#10;Description automatically generated with medium confidence">
            <a:extLst>
              <a:ext uri="{FF2B5EF4-FFF2-40B4-BE49-F238E27FC236}">
                <a16:creationId xmlns:a16="http://schemas.microsoft.com/office/drawing/2014/main" id="{6B28B75F-41E7-445B-81DD-21A00C037B8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81964" y="823913"/>
            <a:ext cx="3008734" cy="5421144"/>
          </a:xfrm>
          <a:prstGeom prst="rect">
            <a:avLst/>
          </a:prstGeom>
          <a:noFill/>
        </p:spPr>
      </p:pic>
    </p:spTree>
    <p:extLst>
      <p:ext uri="{BB962C8B-B14F-4D97-AF65-F5344CB8AC3E}">
        <p14:creationId xmlns:p14="http://schemas.microsoft.com/office/powerpoint/2010/main" val="1037580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US" dirty="0"/>
              <a:t>Feedback (Measuring Customer Satisfaction)</a:t>
            </a:r>
            <a:endParaRPr lang="en-AU" dirty="0"/>
          </a:p>
        </p:txBody>
      </p:sp>
      <p:sp>
        <p:nvSpPr>
          <p:cNvPr id="6" name="TextBox 5">
            <a:extLst>
              <a:ext uri="{FF2B5EF4-FFF2-40B4-BE49-F238E27FC236}">
                <a16:creationId xmlns:a16="http://schemas.microsoft.com/office/drawing/2014/main" id="{C6503FD7-3544-4195-9083-14354A76FD5B}"/>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Aft>
                <a:spcPts val="600"/>
              </a:spcAft>
            </a:pPr>
            <a:endParaRPr lang="en-AU" b="1" i="1" dirty="0"/>
          </a:p>
        </p:txBody>
      </p:sp>
      <p:pic>
        <p:nvPicPr>
          <p:cNvPr id="1026" name="Picture 2" descr="Apartment Marketing: Collecting Customer Feedback | MultifamilyBiz.com">
            <a:extLst>
              <a:ext uri="{FF2B5EF4-FFF2-40B4-BE49-F238E27FC236}">
                <a16:creationId xmlns:a16="http://schemas.microsoft.com/office/drawing/2014/main" id="{028DA9B1-9AEF-4F10-B83A-52F5024F9776}"/>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852925" y="1571418"/>
            <a:ext cx="4277243" cy="2851495"/>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20CFCB-6FDB-4FE1-9E6A-CF1F8146F717}"/>
              </a:ext>
            </a:extLst>
          </p:cNvPr>
          <p:cNvSpPr txBox="1"/>
          <p:nvPr/>
        </p:nvSpPr>
        <p:spPr>
          <a:xfrm>
            <a:off x="993913" y="1690688"/>
            <a:ext cx="5456583" cy="3416320"/>
          </a:xfrm>
          <a:prstGeom prst="rect">
            <a:avLst/>
          </a:prstGeom>
          <a:noFill/>
        </p:spPr>
        <p:txBody>
          <a:bodyPr wrap="square" rtlCol="0">
            <a:spAutoFit/>
          </a:bodyPr>
          <a:lstStyle/>
          <a:p>
            <a:pPr marL="285750" indent="-285750">
              <a:buFont typeface="Arial" panose="020B0604020202020204" pitchFamily="34" charset="0"/>
              <a:buChar char="•"/>
            </a:pPr>
            <a:r>
              <a:rPr lang="en-US" dirty="0"/>
              <a:t>How happy are your customers?</a:t>
            </a:r>
          </a:p>
          <a:p>
            <a:pPr marL="285750" indent="-285750">
              <a:buFont typeface="Arial" panose="020B0604020202020204" pitchFamily="34" charset="0"/>
              <a:buChar char="•"/>
            </a:pPr>
            <a:r>
              <a:rPr lang="en-US" dirty="0"/>
              <a:t>What do they like about your product or service?</a:t>
            </a:r>
          </a:p>
          <a:p>
            <a:pPr marL="285750" indent="-285750">
              <a:buFont typeface="Arial" panose="020B0604020202020204" pitchFamily="34" charset="0"/>
              <a:buChar char="•"/>
            </a:pPr>
            <a:r>
              <a:rPr lang="en-US" dirty="0"/>
              <a:t>What can be improved?</a:t>
            </a:r>
          </a:p>
          <a:p>
            <a:pPr marL="285750" indent="-285750">
              <a:buFont typeface="Arial" panose="020B0604020202020204" pitchFamily="34" charset="0"/>
              <a:buChar char="•"/>
            </a:pPr>
            <a:r>
              <a:rPr lang="en-US" dirty="0"/>
              <a:t>Will they keep buying from you or are they considering buying somewhere else and why?</a:t>
            </a:r>
          </a:p>
          <a:p>
            <a:pPr marL="285750" indent="-285750">
              <a:buFont typeface="Arial" panose="020B0604020202020204" pitchFamily="34" charset="0"/>
              <a:buChar char="•"/>
            </a:pPr>
            <a:r>
              <a:rPr lang="en-US" dirty="0"/>
              <a:t>How many returns or refunds did you get?</a:t>
            </a:r>
          </a:p>
          <a:p>
            <a:pPr marL="285750" indent="-285750">
              <a:buFont typeface="Arial" panose="020B0604020202020204" pitchFamily="34" charset="0"/>
              <a:buChar char="•"/>
            </a:pPr>
            <a:r>
              <a:rPr lang="en-US" dirty="0"/>
              <a:t>What was the reason?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How are you going to collect this information?</a:t>
            </a:r>
          </a:p>
          <a:p>
            <a:pPr marL="285750" indent="-285750">
              <a:buFont typeface="Arial" panose="020B0604020202020204" pitchFamily="34" charset="0"/>
              <a:buChar char="•"/>
            </a:pPr>
            <a:r>
              <a:rPr lang="en-US" dirty="0"/>
              <a:t>How are you going to keep track of this information?</a:t>
            </a:r>
          </a:p>
          <a:p>
            <a:pPr marL="285750" indent="-285750">
              <a:buFont typeface="Arial" panose="020B0604020202020204" pitchFamily="34" charset="0"/>
              <a:buChar char="•"/>
            </a:pPr>
            <a:r>
              <a:rPr lang="en-US" dirty="0"/>
              <a:t>What are you going to DO with the information?</a:t>
            </a:r>
          </a:p>
          <a:p>
            <a:endParaRPr lang="en-AU" dirty="0"/>
          </a:p>
        </p:txBody>
      </p:sp>
    </p:spTree>
    <p:extLst>
      <p:ext uri="{BB962C8B-B14F-4D97-AF65-F5344CB8AC3E}">
        <p14:creationId xmlns:p14="http://schemas.microsoft.com/office/powerpoint/2010/main" val="3211137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US" dirty="0"/>
              <a:t>Marketing Cycle</a:t>
            </a:r>
            <a:endParaRPr lang="en-AU" dirty="0"/>
          </a:p>
        </p:txBody>
      </p:sp>
      <p:pic>
        <p:nvPicPr>
          <p:cNvPr id="7" name="Picture 2" descr="Related image">
            <a:extLst>
              <a:ext uri="{FF2B5EF4-FFF2-40B4-BE49-F238E27FC236}">
                <a16:creationId xmlns:a16="http://schemas.microsoft.com/office/drawing/2014/main" id="{5037D321-2C9A-4A06-B12A-5CBB9D19F3EE}"/>
              </a:ext>
            </a:extLst>
          </p:cNvPr>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tretch/>
        </p:blipFill>
        <p:spPr bwMode="auto">
          <a:xfrm>
            <a:off x="1253331" y="1825625"/>
            <a:ext cx="4351338" cy="4351338"/>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Content Placeholder 3">
            <a:extLst>
              <a:ext uri="{FF2B5EF4-FFF2-40B4-BE49-F238E27FC236}">
                <a16:creationId xmlns:a16="http://schemas.microsoft.com/office/drawing/2014/main" id="{AF353A6D-B106-47F2-9C83-7B56AE134B9D}"/>
              </a:ext>
            </a:extLst>
          </p:cNvPr>
          <p:cNvSpPr>
            <a:spLocks noGrp="1"/>
          </p:cNvSpPr>
          <p:nvPr>
            <p:ph sz="half" idx="2"/>
          </p:nvPr>
        </p:nvSpPr>
        <p:spPr>
          <a:xfrm>
            <a:off x="6172200" y="1825625"/>
            <a:ext cx="5181600" cy="4351338"/>
          </a:xfrm>
        </p:spPr>
        <p:txBody>
          <a:bodyPr/>
          <a:lstStyle/>
          <a:p>
            <a:pPr marL="514350" indent="-514350">
              <a:buFont typeface="+mj-lt"/>
              <a:buAutoNum type="arabicPeriod"/>
            </a:pPr>
            <a:r>
              <a:rPr lang="en-US" dirty="0"/>
              <a:t>Listen to the customer &amp; buyer’s persona</a:t>
            </a:r>
          </a:p>
          <a:p>
            <a:pPr marL="514350" indent="-514350">
              <a:buFont typeface="+mj-lt"/>
              <a:buAutoNum type="arabicPeriod"/>
            </a:pPr>
            <a:r>
              <a:rPr lang="en-US" dirty="0"/>
              <a:t>Decide on a theme &amp; topic</a:t>
            </a:r>
          </a:p>
          <a:p>
            <a:pPr marL="514350" indent="-514350">
              <a:buFont typeface="+mj-lt"/>
              <a:buAutoNum type="arabicPeriod"/>
            </a:pPr>
            <a:r>
              <a:rPr lang="en-US" dirty="0"/>
              <a:t>Create content</a:t>
            </a:r>
          </a:p>
          <a:p>
            <a:pPr marL="514350" indent="-514350">
              <a:buFont typeface="+mj-lt"/>
              <a:buAutoNum type="arabicPeriod"/>
            </a:pPr>
            <a:r>
              <a:rPr lang="en-US" dirty="0"/>
              <a:t>Promote content</a:t>
            </a:r>
          </a:p>
          <a:p>
            <a:pPr marL="514350" indent="-514350">
              <a:buFont typeface="+mj-lt"/>
              <a:buAutoNum type="arabicPeriod"/>
            </a:pPr>
            <a:r>
              <a:rPr lang="en-US" dirty="0"/>
              <a:t>Measure &amp; evaluate</a:t>
            </a:r>
          </a:p>
          <a:p>
            <a:pPr marL="514350" indent="-514350">
              <a:buFont typeface="+mj-lt"/>
              <a:buAutoNum type="arabicPeriod"/>
            </a:pPr>
            <a:r>
              <a:rPr lang="en-US" dirty="0"/>
              <a:t>Re-purpose content</a:t>
            </a:r>
          </a:p>
        </p:txBody>
      </p:sp>
      <p:sp>
        <p:nvSpPr>
          <p:cNvPr id="6" name="TextBox 5">
            <a:extLst>
              <a:ext uri="{FF2B5EF4-FFF2-40B4-BE49-F238E27FC236}">
                <a16:creationId xmlns:a16="http://schemas.microsoft.com/office/drawing/2014/main" id="{C6503FD7-3544-4195-9083-14354A76FD5B}"/>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Aft>
                <a:spcPts val="600"/>
              </a:spcAft>
            </a:pPr>
            <a:endParaRPr lang="en-AU" b="1" i="1" dirty="0"/>
          </a:p>
        </p:txBody>
      </p:sp>
    </p:spTree>
    <p:extLst>
      <p:ext uri="{BB962C8B-B14F-4D97-AF65-F5344CB8AC3E}">
        <p14:creationId xmlns:p14="http://schemas.microsoft.com/office/powerpoint/2010/main" val="1082445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  </a:t>
            </a:r>
            <a:r>
              <a:rPr lang="en-AU" sz="2800" dirty="0"/>
              <a:t>– </a:t>
            </a:r>
            <a:r>
              <a:rPr lang="en-US" sz="2800" dirty="0"/>
              <a:t>Explain the </a:t>
            </a:r>
            <a:r>
              <a:rPr lang="en-US" sz="2800" b="1" i="1" dirty="0"/>
              <a:t>methods</a:t>
            </a:r>
            <a:r>
              <a:rPr lang="en-US" sz="2800" dirty="0"/>
              <a:t> you will use to gather </a:t>
            </a:r>
            <a:r>
              <a:rPr lang="en-US" sz="2800" b="1" i="1" dirty="0"/>
              <a:t>verifiable customer feedback</a:t>
            </a:r>
            <a:r>
              <a:rPr lang="en-US" sz="2800" dirty="0"/>
              <a:t> about your products and/or services?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is verifiable customer feedback?</a:t>
            </a:r>
          </a:p>
          <a:p>
            <a:r>
              <a:rPr lang="en-US" sz="2400" dirty="0"/>
              <a:t>How do you collect it?</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1739061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3154-FE03-4DF0-86FD-358AC8472320}"/>
              </a:ext>
            </a:extLst>
          </p:cNvPr>
          <p:cNvSpPr>
            <a:spLocks noGrp="1"/>
          </p:cNvSpPr>
          <p:nvPr>
            <p:ph type="title"/>
          </p:nvPr>
        </p:nvSpPr>
        <p:spPr/>
        <p:txBody>
          <a:bodyPr/>
          <a:lstStyle/>
          <a:p>
            <a:r>
              <a:rPr lang="en-US" dirty="0">
                <a:solidFill>
                  <a:schemeClr val="accent6"/>
                </a:solidFill>
              </a:rPr>
              <a:t>To </a:t>
            </a:r>
            <a:r>
              <a:rPr lang="en-US">
                <a:solidFill>
                  <a:schemeClr val="accent6"/>
                </a:solidFill>
              </a:rPr>
              <a:t>Do List</a:t>
            </a:r>
            <a:endParaRPr lang="en-AU" dirty="0">
              <a:solidFill>
                <a:schemeClr val="accent6"/>
              </a:solidFill>
            </a:endParaRPr>
          </a:p>
        </p:txBody>
      </p:sp>
      <p:sp>
        <p:nvSpPr>
          <p:cNvPr id="3" name="Content Placeholder 2">
            <a:extLst>
              <a:ext uri="{FF2B5EF4-FFF2-40B4-BE49-F238E27FC236}">
                <a16:creationId xmlns:a16="http://schemas.microsoft.com/office/drawing/2014/main" id="{7A7FDF3E-813D-4BF3-A0E9-BB1C2AE423F2}"/>
              </a:ext>
            </a:extLst>
          </p:cNvPr>
          <p:cNvSpPr>
            <a:spLocks noGrp="1"/>
          </p:cNvSpPr>
          <p:nvPr>
            <p:ph idx="1"/>
          </p:nvPr>
        </p:nvSpPr>
        <p:spPr/>
        <p:txBody>
          <a:bodyPr vert="horz" lIns="91440" tIns="45720" rIns="91440" bIns="45720" rtlCol="0" anchor="t">
            <a:normAutofit/>
          </a:bodyPr>
          <a:lstStyle/>
          <a:p>
            <a:pPr>
              <a:buFont typeface="Wingdings" panose="05000000000000000000" pitchFamily="2" charset="2"/>
              <a:buChar char="q"/>
            </a:pPr>
            <a:r>
              <a:rPr lang="en-AU" sz="2800" dirty="0"/>
              <a:t> Update your Marketing Plan</a:t>
            </a:r>
            <a:endParaRPr lang="en-AU" sz="2800" i="1" dirty="0"/>
          </a:p>
          <a:p>
            <a:pPr>
              <a:buFont typeface="Wingdings" panose="05000000000000000000" pitchFamily="2" charset="2"/>
              <a:buChar char="q"/>
            </a:pPr>
            <a:r>
              <a:rPr lang="en-AU" sz="2800" dirty="0"/>
              <a:t> Update your Business plan</a:t>
            </a:r>
          </a:p>
          <a:p>
            <a:pPr>
              <a:buFont typeface="Wingdings" panose="05000000000000000000" pitchFamily="2" charset="2"/>
              <a:buChar char="q"/>
            </a:pPr>
            <a:r>
              <a:rPr lang="en-AU" dirty="0"/>
              <a:t> </a:t>
            </a:r>
            <a:r>
              <a:rPr lang="en-AU" sz="2800" dirty="0"/>
              <a:t>Complete Topic 9 </a:t>
            </a:r>
            <a:r>
              <a:rPr lang="en-AU" dirty="0"/>
              <a:t>Quiz</a:t>
            </a:r>
            <a:endParaRPr lang="en-AU" sz="2800" dirty="0">
              <a:cs typeface="Calibri"/>
            </a:endParaRPr>
          </a:p>
          <a:p>
            <a:pPr marL="0" indent="0">
              <a:buNone/>
            </a:pPr>
            <a:endParaRPr lang="en-AU" sz="2800" dirty="0"/>
          </a:p>
          <a:p>
            <a:endParaRPr lang="en-AU" dirty="0"/>
          </a:p>
        </p:txBody>
      </p:sp>
    </p:spTree>
    <p:extLst>
      <p:ext uri="{BB962C8B-B14F-4D97-AF65-F5344CB8AC3E}">
        <p14:creationId xmlns:p14="http://schemas.microsoft.com/office/powerpoint/2010/main" val="2533717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Develop marketing strategies for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How are you going to develop marketing strategies?</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8" y="2214384"/>
            <a:ext cx="9586257" cy="3975279"/>
          </a:xfrm>
        </p:spPr>
        <p:txBody>
          <a:bodyPr>
            <a:normAutofit/>
          </a:bodyPr>
          <a:lstStyle/>
          <a:p>
            <a:r>
              <a:rPr lang="en-US" dirty="0"/>
              <a:t>What is your product or service?</a:t>
            </a:r>
          </a:p>
          <a:p>
            <a:r>
              <a:rPr lang="en-US" dirty="0"/>
              <a:t>Who is it for?</a:t>
            </a:r>
          </a:p>
          <a:p>
            <a:r>
              <a:rPr lang="en-US" dirty="0"/>
              <a:t>Who is your marketing persona?</a:t>
            </a:r>
          </a:p>
          <a:p>
            <a:r>
              <a:rPr lang="en-US" dirty="0"/>
              <a:t>Where can you find them?</a:t>
            </a:r>
          </a:p>
          <a:p>
            <a:r>
              <a:rPr lang="en-US" dirty="0"/>
              <a:t>How would they behave?</a:t>
            </a:r>
          </a:p>
          <a:p>
            <a:r>
              <a:rPr lang="en-US" dirty="0"/>
              <a:t>How much could they spend?</a:t>
            </a:r>
          </a:p>
          <a:p>
            <a:r>
              <a:rPr lang="en-US" dirty="0"/>
              <a:t>What is important to them in your product or service?</a:t>
            </a:r>
          </a:p>
        </p:txBody>
      </p:sp>
    </p:spTree>
    <p:extLst>
      <p:ext uri="{BB962C8B-B14F-4D97-AF65-F5344CB8AC3E}">
        <p14:creationId xmlns:p14="http://schemas.microsoft.com/office/powerpoint/2010/main" val="37089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457200"/>
            <a:ext cx="3932237" cy="1600200"/>
          </a:xfrm>
        </p:spPr>
        <p:txBody>
          <a:bodyPr anchor="b">
            <a:normAutofit/>
          </a:bodyPr>
          <a:lstStyle/>
          <a:p>
            <a:r>
              <a:rPr lang="en-AU" dirty="0"/>
              <a:t>Unit 1 – </a:t>
            </a:r>
            <a:r>
              <a:rPr lang="en-US" dirty="0"/>
              <a:t>Develop marketing strategies for business venture</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sz="half" idx="2"/>
          </p:nvPr>
        </p:nvSpPr>
        <p:spPr>
          <a:xfrm>
            <a:off x="839788" y="2057400"/>
            <a:ext cx="3932237" cy="3811588"/>
          </a:xfrm>
        </p:spPr>
        <p:txBody>
          <a:bodyPr>
            <a:normAutofit fontScale="92500"/>
          </a:bodyPr>
          <a:lstStyle/>
          <a:p>
            <a:r>
              <a:rPr lang="en-US" dirty="0"/>
              <a:t>Starting with market research</a:t>
            </a:r>
          </a:p>
          <a:p>
            <a:endParaRPr lang="en-US" dirty="0"/>
          </a:p>
          <a:p>
            <a:r>
              <a:rPr lang="en-US" b="1" dirty="0"/>
              <a:t>Before you invest a lot of time, effort and money into starting your business, you need to find out:</a:t>
            </a:r>
          </a:p>
          <a:p>
            <a:pPr marL="342900" indent="-342900">
              <a:buFont typeface="+mj-lt"/>
              <a:buAutoNum type="arabicPeriod"/>
            </a:pPr>
            <a:r>
              <a:rPr lang="en-US" dirty="0"/>
              <a:t>If there is a good market for it</a:t>
            </a:r>
          </a:p>
          <a:p>
            <a:pPr marL="342900" indent="-342900">
              <a:buFont typeface="+mj-lt"/>
              <a:buAutoNum type="arabicPeriod"/>
            </a:pPr>
            <a:r>
              <a:rPr lang="en-US" dirty="0"/>
              <a:t>How large that market is</a:t>
            </a:r>
          </a:p>
          <a:p>
            <a:pPr marL="342900" indent="-342900">
              <a:buFont typeface="+mj-lt"/>
              <a:buAutoNum type="arabicPeriod"/>
            </a:pPr>
            <a:r>
              <a:rPr lang="en-US" dirty="0"/>
              <a:t>How much your target market is willing or able to spend</a:t>
            </a:r>
          </a:p>
          <a:p>
            <a:pPr marL="342900" indent="-342900">
              <a:buFont typeface="+mj-lt"/>
              <a:buAutoNum type="arabicPeriod"/>
            </a:pPr>
            <a:r>
              <a:rPr lang="en-US" dirty="0"/>
              <a:t>What your target market likes and dislikes</a:t>
            </a:r>
          </a:p>
          <a:p>
            <a:pPr marL="342900" indent="-342900">
              <a:buFont typeface="+mj-lt"/>
              <a:buAutoNum type="arabicPeriod"/>
            </a:pPr>
            <a:r>
              <a:rPr lang="en-US" dirty="0"/>
              <a:t>How your target market behaves</a:t>
            </a:r>
          </a:p>
          <a:p>
            <a:pPr marL="342900" indent="-342900">
              <a:buFont typeface="+mj-lt"/>
              <a:buAutoNum type="arabicPeriod"/>
            </a:pPr>
            <a:r>
              <a:rPr lang="en-US" dirty="0"/>
              <a:t>What they think could be improved in your product or service (idea)</a:t>
            </a:r>
          </a:p>
          <a:p>
            <a:pPr marL="342900" indent="-342900">
              <a:buFont typeface="+mj-lt"/>
              <a:buAutoNum type="arabicPeriod"/>
            </a:pPr>
            <a:endParaRPr lang="en-US" dirty="0"/>
          </a:p>
        </p:txBody>
      </p:sp>
      <p:pic>
        <p:nvPicPr>
          <p:cNvPr id="7" name="Content Placeholder 6" descr="A close-up of a paper&#10;&#10;Description automatically generated">
            <a:extLst>
              <a:ext uri="{FF2B5EF4-FFF2-40B4-BE49-F238E27FC236}">
                <a16:creationId xmlns:a16="http://schemas.microsoft.com/office/drawing/2014/main" id="{A3850019-B465-8099-468A-CDD5296B3E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2025" y="97263"/>
            <a:ext cx="7301339" cy="6663473"/>
          </a:xfrm>
          <a:ln>
            <a:solidFill>
              <a:schemeClr val="accent6"/>
            </a:solidFill>
          </a:ln>
          <a:effectLst>
            <a:outerShdw blurRad="50800" dist="38100" algn="l" rotWithShape="0">
              <a:prstClr val="black">
                <a:alpha val="40000"/>
              </a:prstClr>
            </a:outerShdw>
          </a:effectLst>
        </p:spPr>
      </p:pic>
    </p:spTree>
    <p:extLst>
      <p:ext uri="{BB962C8B-B14F-4D97-AF65-F5344CB8AC3E}">
        <p14:creationId xmlns:p14="http://schemas.microsoft.com/office/powerpoint/2010/main" val="188625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US" dirty="0"/>
              <a:t>Creating a User or Marketing Persona</a:t>
            </a:r>
            <a:endParaRPr lang="en-AU" dirty="0"/>
          </a:p>
        </p:txBody>
      </p:sp>
      <p:pic>
        <p:nvPicPr>
          <p:cNvPr id="4" name="Online Media 3" title="How To Create A User Persona (Video Guide)">
            <a:hlinkClick r:id="" action="ppaction://media"/>
            <a:extLst>
              <a:ext uri="{FF2B5EF4-FFF2-40B4-BE49-F238E27FC236}">
                <a16:creationId xmlns:a16="http://schemas.microsoft.com/office/drawing/2014/main" id="{274F8C60-92A4-43B8-AA0A-74DE890B4789}"/>
              </a:ext>
            </a:extLst>
          </p:cNvPr>
          <p:cNvPicPr>
            <a:picLocks noGrp="1" noRot="1" noChangeAspect="1"/>
          </p:cNvPicPr>
          <p:nvPr>
            <p:ph sz="half" idx="2"/>
            <a:videoFile r:link="rId1"/>
          </p:nvPr>
        </p:nvPicPr>
        <p:blipFill>
          <a:blip r:embed="rId3"/>
          <a:stretch>
            <a:fillRect/>
          </a:stretch>
        </p:blipFill>
        <p:spPr>
          <a:xfrm>
            <a:off x="929364" y="1373606"/>
            <a:ext cx="9060943" cy="5119269"/>
          </a:xfrm>
          <a:prstGeom prst="rect">
            <a:avLst/>
          </a:prstGeom>
        </p:spPr>
      </p:pic>
    </p:spTree>
    <p:extLst>
      <p:ext uri="{BB962C8B-B14F-4D97-AF65-F5344CB8AC3E}">
        <p14:creationId xmlns:p14="http://schemas.microsoft.com/office/powerpoint/2010/main" val="55768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US" dirty="0"/>
              <a:t>Digital Marketing in 2023</a:t>
            </a:r>
            <a:endParaRPr lang="en-AU" dirty="0"/>
          </a:p>
        </p:txBody>
      </p:sp>
      <p:sp>
        <p:nvSpPr>
          <p:cNvPr id="4" name="TextBox 3">
            <a:extLst>
              <a:ext uri="{FF2B5EF4-FFF2-40B4-BE49-F238E27FC236}">
                <a16:creationId xmlns:a16="http://schemas.microsoft.com/office/drawing/2014/main" id="{EC49FD3F-C230-F2D9-6E02-FD96D9B02518}"/>
              </a:ext>
            </a:extLst>
          </p:cNvPr>
          <p:cNvSpPr txBox="1"/>
          <p:nvPr/>
        </p:nvSpPr>
        <p:spPr>
          <a:xfrm>
            <a:off x="839788" y="5237154"/>
            <a:ext cx="6096912" cy="646331"/>
          </a:xfrm>
          <a:prstGeom prst="rect">
            <a:avLst/>
          </a:prstGeom>
          <a:noFill/>
        </p:spPr>
        <p:txBody>
          <a:bodyPr wrap="square">
            <a:spAutoFit/>
          </a:bodyPr>
          <a:lstStyle/>
          <a:p>
            <a:r>
              <a:rPr lang="en-US" dirty="0">
                <a:hlinkClick r:id="rId2"/>
              </a:rPr>
              <a:t>5 Explosive Digital Marketing Strategies for 2023 (BIG Changes Ahead!) - YouTube</a:t>
            </a:r>
            <a:endParaRPr lang="en-AU" dirty="0"/>
          </a:p>
        </p:txBody>
      </p:sp>
      <p:pic>
        <p:nvPicPr>
          <p:cNvPr id="6" name="Picture 5" descr="A person in front of a number&#10;&#10;Description automatically generated">
            <a:extLst>
              <a:ext uri="{FF2B5EF4-FFF2-40B4-BE49-F238E27FC236}">
                <a16:creationId xmlns:a16="http://schemas.microsoft.com/office/drawing/2014/main" id="{CE663262-55FE-9C05-ED05-998C57F9F1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28" y="1400946"/>
            <a:ext cx="6702144" cy="3809911"/>
          </a:xfrm>
          <a:prstGeom prst="rect">
            <a:avLst/>
          </a:prstGeom>
        </p:spPr>
      </p:pic>
    </p:spTree>
    <p:extLst>
      <p:ext uri="{BB962C8B-B14F-4D97-AF65-F5344CB8AC3E}">
        <p14:creationId xmlns:p14="http://schemas.microsoft.com/office/powerpoint/2010/main" val="3209887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Business Plan Activity (Persona)</a:t>
            </a:r>
            <a:r>
              <a:rPr lang="en-AU" sz="2800" dirty="0"/>
              <a:t>– </a:t>
            </a:r>
            <a:r>
              <a:rPr lang="en-US" sz="2800" dirty="0"/>
              <a:t>Who/what is your specific target market (</a:t>
            </a:r>
            <a:r>
              <a:rPr lang="en-US" sz="2800" dirty="0" err="1"/>
              <a:t>ie</a:t>
            </a:r>
            <a:r>
              <a:rPr lang="en-US" sz="2800" dirty="0"/>
              <a:t>: potential clients or customers who are your key focus)? </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303703"/>
            <a:ext cx="6579875" cy="147375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Consider age, identified gender, marital status, financial position, location etc. </a:t>
            </a:r>
          </a:p>
          <a:p>
            <a:r>
              <a:rPr lang="en-US" sz="2400" dirty="0"/>
              <a:t>How do you plan to connect to them (</a:t>
            </a:r>
            <a:r>
              <a:rPr lang="en-US" sz="2400" dirty="0" err="1"/>
              <a:t>ie</a:t>
            </a:r>
            <a:r>
              <a:rPr lang="en-US" sz="2400" dirty="0"/>
              <a:t>: what's your marketing strategy)</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2" y="5124876"/>
            <a:ext cx="10202019" cy="19103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sp>
        <p:nvSpPr>
          <p:cNvPr id="2" name="TextBox 1">
            <a:extLst>
              <a:ext uri="{FF2B5EF4-FFF2-40B4-BE49-F238E27FC236}">
                <a16:creationId xmlns:a16="http://schemas.microsoft.com/office/drawing/2014/main" id="{4793AD03-D154-4AFB-BDE8-050086F0BE25}"/>
              </a:ext>
            </a:extLst>
          </p:cNvPr>
          <p:cNvSpPr txBox="1"/>
          <p:nvPr/>
        </p:nvSpPr>
        <p:spPr>
          <a:xfrm>
            <a:off x="961534" y="4777459"/>
            <a:ext cx="9320068" cy="1477328"/>
          </a:xfrm>
          <a:prstGeom prst="rect">
            <a:avLst/>
          </a:prstGeom>
          <a:noFill/>
        </p:spPr>
        <p:txBody>
          <a:bodyPr wrap="square" rtlCol="0">
            <a:spAutoFit/>
          </a:bodyPr>
          <a:lstStyle/>
          <a:p>
            <a:r>
              <a:rPr lang="en-AU" dirty="0"/>
              <a:t>Not everyone wants your product or service and that is okay! You need to focus your marketing efforts on those who DO (desperately) want your product or service! They are most likely to buy!!!</a:t>
            </a:r>
          </a:p>
          <a:p>
            <a:r>
              <a:rPr lang="en-AU" dirty="0"/>
              <a:t>With a small marketing budget, you have to be selective, where you spend your money in marketing and advertising! If you are only operating in the Perth Metro Area, don’t spend your advertising budget on Western Australia, but only on the suburbs you actually need to reach.</a:t>
            </a:r>
          </a:p>
        </p:txBody>
      </p:sp>
    </p:spTree>
    <p:extLst>
      <p:ext uri="{BB962C8B-B14F-4D97-AF65-F5344CB8AC3E}">
        <p14:creationId xmlns:p14="http://schemas.microsoft.com/office/powerpoint/2010/main" val="1745848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Business Plan Activity (SMART Goals)</a:t>
            </a:r>
            <a:r>
              <a:rPr lang="en-AU" sz="2800" dirty="0"/>
              <a:t>– Define your SMART Goals when marketing! Specific, Measurable, Attainable, Realistic, Timely.</a:t>
            </a:r>
            <a:r>
              <a:rPr lang="en-US" sz="2800" dirty="0"/>
              <a:t> </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23539"/>
            <a:ext cx="6579875" cy="3039509"/>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How can you be specific and define exactly who will want your product?</a:t>
            </a:r>
            <a:endParaRPr lang="en-US" dirty="0"/>
          </a:p>
          <a:p>
            <a:r>
              <a:rPr lang="en-US" sz="2400" dirty="0"/>
              <a:t>How are you going to measure you have reached the goal? (Number of customers, number of sales?)</a:t>
            </a:r>
            <a:endParaRPr lang="en-US" sz="2400" dirty="0">
              <a:solidFill>
                <a:srgbClr val="000000">
                  <a:alpha val="80000"/>
                </a:srgbClr>
              </a:solidFill>
            </a:endParaRPr>
          </a:p>
          <a:p>
            <a:r>
              <a:rPr lang="en-US" sz="2400" dirty="0"/>
              <a:t>Is it attainable? If there are only 30 lawns to mow in your area, you cannot mow 30-40 lawns every week!</a:t>
            </a:r>
            <a:endParaRPr lang="en-US" sz="2400" dirty="0">
              <a:solidFill>
                <a:srgbClr val="000000">
                  <a:alpha val="80000"/>
                </a:srgbClr>
              </a:solidFill>
            </a:endParaRPr>
          </a:p>
          <a:p>
            <a:r>
              <a:rPr lang="en-US" sz="2400" dirty="0"/>
              <a:t>Can you realistically serve that many customers? Things always take more time, money and resources than expected!</a:t>
            </a:r>
            <a:endParaRPr lang="en-US" sz="2400" dirty="0">
              <a:solidFill>
                <a:srgbClr val="000000">
                  <a:alpha val="80000"/>
                </a:srgbClr>
              </a:solidFill>
            </a:endParaRPr>
          </a:p>
          <a:p>
            <a:r>
              <a:rPr lang="en-US" sz="2400" dirty="0"/>
              <a:t>In what time-frame do you need to achieve this? 3- months, 6-months, 12-months? Not setting a time, will not allow you to measure progress.</a:t>
            </a:r>
            <a:br>
              <a:rPr lang="en-US" sz="2400" dirty="0"/>
            </a:br>
            <a:endParaRPr lang="en-US" sz="2400">
              <a:solidFill>
                <a:schemeClr val="tx1">
                  <a:alpha val="80000"/>
                </a:schemeClr>
              </a:solidFill>
              <a:cs typeface="Calibri"/>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2" y="5124876"/>
            <a:ext cx="10202019" cy="19103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13" name="Group 12">
            <a:extLst>
              <a:ext uri="{FF2B5EF4-FFF2-40B4-BE49-F238E27FC236}">
                <a16:creationId xmlns:a16="http://schemas.microsoft.com/office/drawing/2014/main" id="{42189303-04F5-9170-619A-44FF4AD8CAD1}"/>
              </a:ext>
            </a:extLst>
          </p:cNvPr>
          <p:cNvGrpSpPr/>
          <p:nvPr/>
        </p:nvGrpSpPr>
        <p:grpSpPr>
          <a:xfrm>
            <a:off x="1364236" y="4906314"/>
            <a:ext cx="1423413" cy="933330"/>
            <a:chOff x="1364236" y="4906314"/>
            <a:chExt cx="1423413" cy="933330"/>
          </a:xfrm>
        </p:grpSpPr>
        <p:pic>
          <p:nvPicPr>
            <p:cNvPr id="14" name="Graphic 2" descr="Badge Question Mark with solid fill">
              <a:extLst>
                <a:ext uri="{FF2B5EF4-FFF2-40B4-BE49-F238E27FC236}">
                  <a16:creationId xmlns:a16="http://schemas.microsoft.com/office/drawing/2014/main" id="{D660C8D0-2C77-CBEF-4E99-95171A67954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64236" y="4906314"/>
              <a:ext cx="914400" cy="914400"/>
            </a:xfrm>
            <a:prstGeom prst="rect">
              <a:avLst/>
            </a:prstGeom>
          </p:spPr>
        </p:pic>
        <p:sp>
          <p:nvSpPr>
            <p:cNvPr id="15" name="TextBox 3">
              <a:extLst>
                <a:ext uri="{FF2B5EF4-FFF2-40B4-BE49-F238E27FC236}">
                  <a16:creationId xmlns:a16="http://schemas.microsoft.com/office/drawing/2014/main" id="{356E3695-2C58-FE55-6D28-01721F185D55}"/>
                </a:ext>
              </a:extLst>
            </p:cNvPr>
            <p:cNvSpPr txBox="1"/>
            <p:nvPr/>
          </p:nvSpPr>
          <p:spPr>
            <a:xfrm>
              <a:off x="1970526" y="5470312"/>
              <a:ext cx="817123"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Q1</a:t>
              </a:r>
              <a:endParaRPr lang="en-AU" dirty="0"/>
            </a:p>
          </p:txBody>
        </p:sp>
      </p:grpSp>
    </p:spTree>
    <p:extLst>
      <p:ext uri="{BB962C8B-B14F-4D97-AF65-F5344CB8AC3E}">
        <p14:creationId xmlns:p14="http://schemas.microsoft.com/office/powerpoint/2010/main" val="4218169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Business Plan Activity (Persona)</a:t>
            </a:r>
            <a:r>
              <a:rPr lang="en-AU" sz="2800" dirty="0"/>
              <a:t>– </a:t>
            </a:r>
            <a:r>
              <a:rPr lang="en-US" sz="2800" dirty="0"/>
              <a:t>Who/what is your specific target market (</a:t>
            </a:r>
            <a:r>
              <a:rPr lang="en-US" sz="2800" dirty="0" err="1"/>
              <a:t>ie</a:t>
            </a:r>
            <a:r>
              <a:rPr lang="en-US" sz="2800" dirty="0"/>
              <a:t>: potential clients or customers who are your key focus)? </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303703"/>
            <a:ext cx="6579875" cy="147375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alpha val="80000"/>
                  </a:schemeClr>
                </a:solidFill>
              </a:rPr>
              <a:t>You are thinking about buying a new phone. You browses the web or were chatting to a friend about what phone to get. Suddenly Facebook shows you phones you might be interested in! How did they know you were looking for a new phone??</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2" y="5124876"/>
            <a:ext cx="10202019" cy="19103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sp>
        <p:nvSpPr>
          <p:cNvPr id="2" name="TextBox 1">
            <a:extLst>
              <a:ext uri="{FF2B5EF4-FFF2-40B4-BE49-F238E27FC236}">
                <a16:creationId xmlns:a16="http://schemas.microsoft.com/office/drawing/2014/main" id="{4793AD03-D154-4AFB-BDE8-050086F0BE25}"/>
              </a:ext>
            </a:extLst>
          </p:cNvPr>
          <p:cNvSpPr txBox="1"/>
          <p:nvPr/>
        </p:nvSpPr>
        <p:spPr>
          <a:xfrm>
            <a:off x="961534" y="4777459"/>
            <a:ext cx="9320068" cy="1200329"/>
          </a:xfrm>
          <a:prstGeom prst="rect">
            <a:avLst/>
          </a:prstGeom>
          <a:noFill/>
        </p:spPr>
        <p:txBody>
          <a:bodyPr wrap="square" rtlCol="0">
            <a:spAutoFit/>
          </a:bodyPr>
          <a:lstStyle/>
          <a:p>
            <a:r>
              <a:rPr lang="en-AU" dirty="0"/>
              <a:t>Digital Marketing! Facebook monitors everything you do: Your interests, where you are, what you like or love, your education level, the friends you have, what you search for, the causes you support and it creates a “Customer Persona” in it’s database. If you like food, it will show you more of that, if you like funny pets, it will show you more pet videos!</a:t>
            </a:r>
          </a:p>
        </p:txBody>
      </p:sp>
    </p:spTree>
    <p:extLst>
      <p:ext uri="{BB962C8B-B14F-4D97-AF65-F5344CB8AC3E}">
        <p14:creationId xmlns:p14="http://schemas.microsoft.com/office/powerpoint/2010/main" val="4227088765"/>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FBF21-A5E9-4D5B-9DCB-309E5317C3D9}">
  <ds:schemaRefs>
    <ds:schemaRef ds:uri="http://schemas.microsoft.com/sharepoint/v3/contenttype/forms"/>
  </ds:schemaRefs>
</ds:datastoreItem>
</file>

<file path=customXml/itemProps2.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547C11D-AB22-49B5-898E-CE470521D7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ABS theme</Template>
  <TotalTime>866</TotalTime>
  <Words>1597</Words>
  <Application>Microsoft Office PowerPoint</Application>
  <PresentationFormat>Widescreen</PresentationFormat>
  <Paragraphs>143</Paragraphs>
  <Slides>24</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vt:lpstr>
      <vt:lpstr>ABS theme</vt:lpstr>
      <vt:lpstr>Topic Nine – BSBESB404 </vt:lpstr>
      <vt:lpstr>In this topic we will cover:</vt:lpstr>
      <vt:lpstr>Unit 1 – Develop marketing strategies for business venture</vt:lpstr>
      <vt:lpstr>Unit 1 – Develop marketing strategies for business venture</vt:lpstr>
      <vt:lpstr>Creating a User or Marketing Persona</vt:lpstr>
      <vt:lpstr>Digital Marketing in 2023</vt:lpstr>
      <vt:lpstr>Business Plan Activity (Persona)– Who/what is your specific target market (ie: potential clients or customers who are your key focus)?  </vt:lpstr>
      <vt:lpstr>Business Plan Activity (SMART Goals)– Define your SMART Goals when marketing! Specific, Measurable, Attainable, Realistic, Timely.  </vt:lpstr>
      <vt:lpstr>Business Plan Activity (Persona)– Who/what is your specific target market (ie: potential clients or customers who are your key focus)?  </vt:lpstr>
      <vt:lpstr>Digital Marketing Tools Keeping track of your leads and customers! </vt:lpstr>
      <vt:lpstr>Business Plan Activity– Based on your analysis to date with digital technologies, market research and customer needs:</vt:lpstr>
      <vt:lpstr>How  are  you  going  to  establish  a  competitive  advantage  over  your  competitors?  </vt:lpstr>
      <vt:lpstr>Competitor Advantage</vt:lpstr>
      <vt:lpstr>How are you going to implement these marketing strategies?</vt:lpstr>
      <vt:lpstr>Unit 2 – Establish marketing mix for the business venture</vt:lpstr>
      <vt:lpstr>Unit 4 – Evaluate marketing performance</vt:lpstr>
      <vt:lpstr>  – How  do  you  plan  to  manage  or  monitor  the  following  areas  of  the  business?  </vt:lpstr>
      <vt:lpstr>Features and Benefits</vt:lpstr>
      <vt:lpstr>– What are the features and benefits of your products and/or services?</vt:lpstr>
      <vt:lpstr>Benefit Statement</vt:lpstr>
      <vt:lpstr>Feedback (Measuring Customer Satisfaction)</vt:lpstr>
      <vt:lpstr>Marketing Cycle</vt:lpstr>
      <vt:lpstr>  – Explain the methods you will use to gather verifiable customer feedback about your products and/or services?</vt:lpstr>
      <vt:lpstr>To Do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105</cp:revision>
  <dcterms:created xsi:type="dcterms:W3CDTF">2016-03-22T02:14:43Z</dcterms:created>
  <dcterms:modified xsi:type="dcterms:W3CDTF">2023-12-14T05:45:08Z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